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66" r:id="rId3"/>
    <p:sldId id="257" r:id="rId4"/>
    <p:sldId id="259" r:id="rId5"/>
    <p:sldId id="261" r:id="rId6"/>
    <p:sldId id="267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45" autoAdjust="0"/>
  </p:normalViewPr>
  <p:slideViewPr>
    <p:cSldViewPr>
      <p:cViewPr varScale="1">
        <p:scale>
          <a:sx n="83" d="100"/>
          <a:sy n="83" d="100"/>
        </p:scale>
        <p:origin x="-69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68D57-0832-4444-921E-F7D556D1CDC6}" type="datetimeFigureOut">
              <a:rPr lang="en-CA" smtClean="0"/>
              <a:pPr/>
              <a:t>27/09/2010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23178-EF0B-4C39-92F4-D5EF5FBB38B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C14E-AF55-4073-9733-9170A633D883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0E99-83FC-46D1-BD65-C2232E67D707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9205-12AA-4383-B856-8F50E640C5FC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D9BF-9D9C-4396-9901-441E34E94463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D35D-7E10-402C-A32C-FE6973D16338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676D-6C4F-45F2-AC92-56E62FC10C1C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8AEB5-E93C-4D4C-9475-D1C052573940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534-A9DB-4712-83B8-DABBDE143943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1724-F3B1-44AC-A43F-617563B0DF10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556E-5D5A-469A-AB35-27A46C46A269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67B-DD24-4366-BF0A-8E0818D38B8E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6B75A1-38FF-4356-A651-C892B5E4D45C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620688"/>
            <a:ext cx="3960440" cy="648072"/>
          </a:xfrm>
        </p:spPr>
        <p:txBody>
          <a:bodyPr>
            <a:noAutofit/>
          </a:bodyPr>
          <a:lstStyle/>
          <a:p>
            <a:r>
              <a:rPr lang="en-CA" sz="3200" dirty="0" smtClean="0"/>
              <a:t>2.3 Product Rule</a:t>
            </a:r>
            <a:endParaRPr lang="en-CA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1412776"/>
            <a:ext cx="6800800" cy="4896544"/>
          </a:xfrm>
        </p:spPr>
        <p:txBody>
          <a:bodyPr>
            <a:normAutofit/>
          </a:bodyPr>
          <a:lstStyle/>
          <a:p>
            <a:pPr marL="354013" indent="-354013" algn="l">
              <a:buFont typeface="Arial" pitchFamily="34" charset="0"/>
              <a:buChar char="•"/>
            </a:pPr>
            <a:r>
              <a:rPr lang="en-CA" sz="2400" i="1" dirty="0" smtClean="0">
                <a:solidFill>
                  <a:schemeClr val="tx1"/>
                </a:solidFill>
              </a:rPr>
              <a:t>Used when the function is made up by multiplying two or more things together.</a:t>
            </a:r>
            <a:r>
              <a:rPr lang="en-CA" sz="2400" dirty="0" smtClean="0">
                <a:solidFill>
                  <a:schemeClr val="tx1"/>
                </a:solidFill>
              </a:rPr>
              <a:t> </a:t>
            </a:r>
            <a:r>
              <a:rPr lang="en-CA" sz="2400" i="1" dirty="0" smtClean="0">
                <a:solidFill>
                  <a:schemeClr val="tx1"/>
                </a:solidFill>
              </a:rPr>
              <a:t>A function is said to be differentiable if he derivative exists at a point x=a.</a:t>
            </a:r>
          </a:p>
          <a:p>
            <a:pPr marL="354013" indent="-354013" algn="l"/>
            <a:r>
              <a:rPr lang="en-CA" sz="2400" i="1" dirty="0" smtClean="0"/>
              <a:t>Rule:</a:t>
            </a:r>
          </a:p>
          <a:p>
            <a:pPr marL="354013" indent="-354013" algn="l"/>
            <a:r>
              <a:rPr lang="en-CA" sz="2400" i="1" dirty="0" smtClean="0"/>
              <a:t>If 				    then</a:t>
            </a:r>
          </a:p>
          <a:p>
            <a:pPr marL="354013" indent="-354013" algn="l"/>
            <a:endParaRPr lang="en-CA" sz="2400" i="1" dirty="0" smtClean="0"/>
          </a:p>
          <a:p>
            <a:pPr marL="354013" indent="-354013" algn="l"/>
            <a:endParaRPr lang="en-CA" sz="2400" i="1" dirty="0" smtClean="0"/>
          </a:p>
          <a:p>
            <a:pPr marL="354013" indent="-354013" algn="l"/>
            <a:endParaRPr lang="en-CA" sz="2400" i="1" dirty="0" smtClean="0"/>
          </a:p>
          <a:p>
            <a:pPr marL="354013" indent="-354013" algn="l"/>
            <a:r>
              <a:rPr lang="en-CA" sz="2400" i="1" dirty="0" smtClean="0"/>
              <a:t>In words:</a:t>
            </a:r>
          </a:p>
          <a:p>
            <a:pPr marL="354013" indent="-354013" algn="l"/>
            <a:r>
              <a:rPr lang="en-CA" sz="2400" i="1" dirty="0" smtClean="0"/>
              <a:t>(derivative of 1</a:t>
            </a:r>
            <a:r>
              <a:rPr lang="en-CA" sz="2400" i="1" baseline="30000" dirty="0" smtClean="0"/>
              <a:t>st</a:t>
            </a:r>
            <a:r>
              <a:rPr lang="en-CA" sz="2400" i="1" dirty="0" smtClean="0"/>
              <a:t> times 2</a:t>
            </a:r>
            <a:r>
              <a:rPr lang="en-CA" sz="2400" i="1" baseline="30000" dirty="0" smtClean="0"/>
              <a:t>nd</a:t>
            </a:r>
            <a:r>
              <a:rPr lang="en-CA" sz="2400" i="1" dirty="0" smtClean="0"/>
              <a:t>+ derivative of 2</a:t>
            </a:r>
            <a:r>
              <a:rPr lang="en-CA" sz="2400" i="1" baseline="30000" dirty="0" smtClean="0"/>
              <a:t>nd</a:t>
            </a:r>
            <a:r>
              <a:rPr lang="en-CA" sz="2400" i="1" dirty="0" smtClean="0"/>
              <a:t> times 1</a:t>
            </a:r>
            <a:r>
              <a:rPr lang="en-CA" sz="2400" i="1" baseline="30000" dirty="0" smtClean="0"/>
              <a:t>st</a:t>
            </a:r>
            <a:r>
              <a:rPr lang="en-CA" sz="2400" i="1" dirty="0" smtClean="0"/>
              <a:t>)</a:t>
            </a: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28384" y="6237312"/>
            <a:ext cx="896888" cy="365125"/>
          </a:xfrm>
        </p:spPr>
        <p:txBody>
          <a:bodyPr/>
          <a:lstStyle/>
          <a:p>
            <a:r>
              <a:rPr lang="en-CA" sz="1400" dirty="0" smtClean="0"/>
              <a:t>S. Evans</a:t>
            </a:r>
            <a:endParaRPr lang="en-CA" sz="14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331640" y="3356992"/>
          <a:ext cx="2646294" cy="504056"/>
        </p:xfrm>
        <a:graphic>
          <a:graphicData uri="http://schemas.openxmlformats.org/presentationml/2006/ole">
            <p:oleObj spid="_x0000_s19457" name="Equation" r:id="rId4" imgW="1066680" imgH="20304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331640" y="4149080"/>
          <a:ext cx="5048141" cy="648072"/>
        </p:xfrm>
        <a:graphic>
          <a:graphicData uri="http://schemas.openxmlformats.org/presentationml/2006/ole">
            <p:oleObj spid="_x0000_s19458" name="Equation" r:id="rId5" imgW="187956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620688"/>
            <a:ext cx="3960440" cy="648072"/>
          </a:xfrm>
        </p:spPr>
        <p:txBody>
          <a:bodyPr>
            <a:noAutofit/>
          </a:bodyPr>
          <a:lstStyle/>
          <a:p>
            <a:r>
              <a:rPr lang="en-CA" sz="3200" dirty="0" smtClean="0"/>
              <a:t>2.3 Product Rule</a:t>
            </a:r>
            <a:endParaRPr lang="en-CA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1412776"/>
            <a:ext cx="6800800" cy="4896544"/>
          </a:xfrm>
        </p:spPr>
        <p:txBody>
          <a:bodyPr>
            <a:normAutofit/>
          </a:bodyPr>
          <a:lstStyle/>
          <a:p>
            <a:pPr marL="354013" indent="-354013" algn="l">
              <a:buFont typeface="Arial" pitchFamily="34" charset="0"/>
              <a:buChar char="•"/>
            </a:pPr>
            <a:endParaRPr lang="en-CA" sz="2400" dirty="0" smtClean="0"/>
          </a:p>
          <a:p>
            <a:pPr marL="354013" indent="-354013" algn="l"/>
            <a:r>
              <a:rPr lang="en-CA" sz="2400" i="1" dirty="0" smtClean="0"/>
              <a:t>If 			(where u &amp; V are functions of x) 	    </a:t>
            </a:r>
          </a:p>
          <a:p>
            <a:pPr marL="354013" indent="-354013" algn="l"/>
            <a:endParaRPr lang="en-CA" sz="2400" i="1" dirty="0" smtClean="0"/>
          </a:p>
          <a:p>
            <a:pPr marL="354013" indent="-354013" algn="l"/>
            <a:r>
              <a:rPr lang="en-CA" sz="2400" i="1" dirty="0" smtClean="0"/>
              <a:t>then</a:t>
            </a:r>
          </a:p>
          <a:p>
            <a:pPr marL="354013" indent="-354013" algn="l"/>
            <a:endParaRPr lang="en-CA" sz="2400" i="1" dirty="0" smtClean="0"/>
          </a:p>
          <a:p>
            <a:pPr marL="354013" indent="-354013" algn="l"/>
            <a:endParaRPr lang="en-CA" sz="2400" i="1" dirty="0" smtClean="0"/>
          </a:p>
          <a:p>
            <a:pPr marL="354013" indent="-354013" algn="l"/>
            <a:endParaRPr lang="en-CA" sz="24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28384" y="6237312"/>
            <a:ext cx="896888" cy="365125"/>
          </a:xfrm>
        </p:spPr>
        <p:txBody>
          <a:bodyPr/>
          <a:lstStyle/>
          <a:p>
            <a:r>
              <a:rPr lang="en-CA" sz="1400" dirty="0" smtClean="0"/>
              <a:t>S. Evans</a:t>
            </a:r>
            <a:endParaRPr lang="en-CA" sz="14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347788" y="3122613"/>
          <a:ext cx="2614612" cy="974725"/>
        </p:xfrm>
        <a:graphic>
          <a:graphicData uri="http://schemas.openxmlformats.org/presentationml/2006/ole">
            <p:oleObj spid="_x0000_s26626" name="Equation" r:id="rId4" imgW="1054080" imgH="39348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370414" y="1916832"/>
          <a:ext cx="1185114" cy="453132"/>
        </p:xfrm>
        <a:graphic>
          <a:graphicData uri="http://schemas.openxmlformats.org/presentationml/2006/ole">
            <p:oleObj spid="_x0000_s26628" name="Equation" r:id="rId5" imgW="431640" imgH="1648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704088"/>
            <a:ext cx="5400600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               2.3 The Product Rule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u="sng" dirty="0" smtClean="0"/>
              <a:t>Proof of Product Rule:</a:t>
            </a:r>
          </a:p>
          <a:p>
            <a:pPr>
              <a:buNone/>
            </a:pPr>
            <a:endParaRPr lang="en-CA" sz="2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67544" y="2204864"/>
          <a:ext cx="8137849" cy="2952328"/>
        </p:xfrm>
        <a:graphic>
          <a:graphicData uri="http://schemas.openxmlformats.org/presentationml/2006/ole">
            <p:oleObj spid="_x0000_s1027" name="Equation" r:id="rId4" imgW="4457520" imgH="1650960" progId="Equation.DSMT4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704088"/>
            <a:ext cx="778720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                   2.3 The Product Rule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/>
          <a:lstStyle/>
          <a:p>
            <a:pPr>
              <a:buNone/>
            </a:pPr>
            <a:r>
              <a:rPr lang="en-CA" sz="2000" u="sng" dirty="0" smtClean="0"/>
              <a:t>In questions only simplify your answer if the question asks you to.</a:t>
            </a:r>
          </a:p>
          <a:p>
            <a:pPr>
              <a:buNone/>
            </a:pPr>
            <a:r>
              <a:rPr lang="en-CA" sz="2400" u="sng" dirty="0" smtClean="0"/>
              <a:t>Ex. 1: </a:t>
            </a:r>
            <a:r>
              <a:rPr lang="en-CA" sz="2400" dirty="0" smtClean="0"/>
              <a:t>Find 	given </a:t>
            </a:r>
          </a:p>
          <a:p>
            <a:pPr>
              <a:buNone/>
            </a:pP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835696" y="1844824"/>
          <a:ext cx="432048" cy="648072"/>
        </p:xfrm>
        <a:graphic>
          <a:graphicData uri="http://schemas.openxmlformats.org/presentationml/2006/ole">
            <p:oleObj spid="_x0000_s3075" name="Equation" r:id="rId3" imgW="215640" imgH="39348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275856" y="1772816"/>
          <a:ext cx="3472916" cy="516632"/>
        </p:xfrm>
        <a:graphic>
          <a:graphicData uri="http://schemas.openxmlformats.org/presentationml/2006/ole">
            <p:oleObj spid="_x0000_s3076" name="Equation" r:id="rId4" imgW="153648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704088"/>
            <a:ext cx="7931224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                       2.3 The Product Rule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Power of a Function Rule: (Chain rule)</a:t>
            </a:r>
          </a:p>
          <a:p>
            <a:r>
              <a:rPr lang="en-CA" dirty="0" smtClean="0"/>
              <a:t>If you have more than just a variable base and a number exponent (i.e. if there is a bracket squared use this rule). </a:t>
            </a:r>
          </a:p>
          <a:p>
            <a:pPr>
              <a:buNone/>
            </a:pPr>
            <a:r>
              <a:rPr lang="en-CA" dirty="0" smtClean="0"/>
              <a:t>If 		        then </a:t>
            </a:r>
          </a:p>
          <a:p>
            <a:pPr>
              <a:buNone/>
            </a:pPr>
            <a:r>
              <a:rPr lang="en-CA" i="1" dirty="0" smtClean="0"/>
              <a:t>In words:</a:t>
            </a:r>
          </a:p>
          <a:p>
            <a:r>
              <a:rPr lang="en-CA" i="1" dirty="0" smtClean="0"/>
              <a:t>Multiply exponent by coefficient</a:t>
            </a:r>
          </a:p>
          <a:p>
            <a:r>
              <a:rPr lang="en-CA" i="1" dirty="0" smtClean="0"/>
              <a:t>Copy he bracket with exponent minus 1</a:t>
            </a:r>
          </a:p>
          <a:p>
            <a:r>
              <a:rPr lang="en-CA" i="1" dirty="0" smtClean="0"/>
              <a:t>Multiply by derivative of inside the bracket.</a:t>
            </a:r>
            <a:endParaRPr lang="en-CA" i="1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8028384" y="6237312"/>
            <a:ext cx="752872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971600" y="3212976"/>
          <a:ext cx="1920214" cy="432048"/>
        </p:xfrm>
        <a:graphic>
          <a:graphicData uri="http://schemas.openxmlformats.org/presentationml/2006/ole">
            <p:oleObj spid="_x0000_s4099" name="Equation" r:id="rId3" imgW="1015920" imgH="22860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778249" y="3068960"/>
          <a:ext cx="3273090" cy="576064"/>
        </p:xfrm>
        <a:graphic>
          <a:graphicData uri="http://schemas.openxmlformats.org/presentationml/2006/ole">
            <p:oleObj spid="_x0000_s4100" name="Equation" r:id="rId4" imgW="1587240" imgH="279360" progId="Equation.DSMT4">
              <p:embed/>
            </p:oleObj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4400550" y="3327400"/>
          <a:ext cx="342900" cy="203200"/>
        </p:xfrm>
        <a:graphic>
          <a:graphicData uri="http://schemas.openxmlformats.org/presentationml/2006/ole">
            <p:oleObj spid="_x0000_s4101" name="Equation" r:id="rId5" imgW="342720" imgH="203040" progId="Equation.DSMT4">
              <p:embed/>
            </p:oleObj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4400550" y="3327400"/>
          <a:ext cx="342900" cy="203200"/>
        </p:xfrm>
        <a:graphic>
          <a:graphicData uri="http://schemas.openxmlformats.org/presentationml/2006/ole">
            <p:oleObj spid="_x0000_s4102" name="Equation" r:id="rId6" imgW="34272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704088"/>
            <a:ext cx="778720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                   2.3 The Product Rule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/>
          <a:lstStyle/>
          <a:p>
            <a:pPr>
              <a:buNone/>
            </a:pPr>
            <a:r>
              <a:rPr lang="en-CA" sz="2400" u="sng" dirty="0" smtClean="0"/>
              <a:t>Ex</a:t>
            </a:r>
            <a:r>
              <a:rPr lang="en-CA" sz="2400" u="sng" dirty="0" smtClean="0"/>
              <a:t>. </a:t>
            </a:r>
            <a:r>
              <a:rPr lang="en-CA" sz="2400" u="sng" dirty="0" smtClean="0"/>
              <a:t>2: </a:t>
            </a:r>
            <a:r>
              <a:rPr lang="en-CA" sz="2400" dirty="0" smtClean="0"/>
              <a:t>Differentiate:</a:t>
            </a:r>
            <a:endParaRPr lang="en-CA" sz="2400" dirty="0" smtClean="0"/>
          </a:p>
          <a:p>
            <a:pPr>
              <a:buNone/>
            </a:pPr>
            <a:r>
              <a:rPr lang="en-CA" dirty="0" smtClean="0"/>
              <a:t>a)</a:t>
            </a: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b) 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971600" y="1772816"/>
          <a:ext cx="2382093" cy="630220"/>
        </p:xfrm>
        <a:graphic>
          <a:graphicData uri="http://schemas.openxmlformats.org/presentationml/2006/ole">
            <p:oleObj spid="_x0000_s38915" name="Equation" r:id="rId3" imgW="1244520" imgH="33012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971599" y="4293095"/>
          <a:ext cx="2948735" cy="504057"/>
        </p:xfrm>
        <a:graphic>
          <a:graphicData uri="http://schemas.openxmlformats.org/presentationml/2006/ole">
            <p:oleObj spid="_x0000_s38918" name="Equation" r:id="rId4" imgW="1485720" imgH="253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704088"/>
            <a:ext cx="778720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                   2.3 The Product Rule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Ex. 4</a:t>
            </a:r>
            <a:r>
              <a:rPr lang="en-CA" sz="2200" dirty="0" smtClean="0"/>
              <a:t>: Find the point(s) on the curve  </a:t>
            </a:r>
            <a:endParaRPr lang="en-CA" sz="2200" dirty="0" smtClean="0"/>
          </a:p>
          <a:p>
            <a:pPr>
              <a:buNone/>
            </a:pPr>
            <a:r>
              <a:rPr lang="en-CA" sz="2200" dirty="0" smtClean="0"/>
              <a:t>            that have horizontal tangents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932040" y="1420124"/>
          <a:ext cx="2514147" cy="564400"/>
        </p:xfrm>
        <a:graphic>
          <a:graphicData uri="http://schemas.openxmlformats.org/presentationml/2006/ole">
            <p:oleObj spid="_x0000_s39940" name="Equation" r:id="rId3" imgW="124452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187</TotalTime>
  <Words>177</Words>
  <Application>Microsoft Office PowerPoint</Application>
  <PresentationFormat>On-screen Show (4:3)</PresentationFormat>
  <Paragraphs>74</Paragraphs>
  <Slides>7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Flow</vt:lpstr>
      <vt:lpstr>Equation</vt:lpstr>
      <vt:lpstr>MathType 5.0 Equation</vt:lpstr>
      <vt:lpstr>2.3 Product Rule</vt:lpstr>
      <vt:lpstr>2.3 Product Rule</vt:lpstr>
      <vt:lpstr>               2.3 The Product Rule</vt:lpstr>
      <vt:lpstr>                   2.3 The Product Rule</vt:lpstr>
      <vt:lpstr>                       2.3 The Product Rule</vt:lpstr>
      <vt:lpstr>                   2.3 The Product Rule</vt:lpstr>
      <vt:lpstr>                   2.3 The Product Rule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 Derivatives of Polynomial Functions</dc:title>
  <dc:creator>sandy</dc:creator>
  <cp:lastModifiedBy>sandy</cp:lastModifiedBy>
  <cp:revision>95</cp:revision>
  <dcterms:created xsi:type="dcterms:W3CDTF">2010-09-21T17:07:38Z</dcterms:created>
  <dcterms:modified xsi:type="dcterms:W3CDTF">2010-09-27T13:31:28Z</dcterms:modified>
</cp:coreProperties>
</file>